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 autoAdjust="0"/>
    <p:restoredTop sz="94660"/>
  </p:normalViewPr>
  <p:slideViewPr>
    <p:cSldViewPr snapToGrid="0">
      <p:cViewPr>
        <p:scale>
          <a:sx n="75" d="100"/>
          <a:sy n="75" d="100"/>
        </p:scale>
        <p:origin x="-72" y="-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B65E-9858-4818-A6FD-611B3F05CA68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A6AAF-80C0-496E-8B39-15DFDD37ABE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AFD3-C14E-4D67-983B-8263DCCFAE8C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741EE-50F6-4275-9A6F-3F4B35AABC2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710EE-DD2A-4D8B-B568-57B6B1D4DA64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D6BDD-69BE-4053-9284-8965FFBE3A4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9236A-C752-4897-B5B3-EC9B9CFAFC68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AF18C-BA81-422E-87D7-DFEA569BF5C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EABC8-DABF-448D-A32B-10EF145966A0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9BEAB-68D2-4777-8D3C-A0E60BBD9CA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7862D-F263-4B54-9E93-4C68B07BAEBD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BFAE2-EA9C-4108-852C-13915A6070F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5F57E-4113-4232-BF49-6513117B18AB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AA6F6-3C46-4A94-BE48-25B833CBF80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45B46-66CB-4761-BA51-13BFE4F9195C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27185-C6DB-48E1-9B1C-FFD4EBAD659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045DC-F689-4A60-81D7-FE32BD243344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27F75-F42E-4CE1-B74D-65AD43EF894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4F7F8-FB2B-4D0A-A35E-2ADC2A72EFB0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A93-A5DE-4EE8-A1B1-8E068608569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rtlCol="0">
            <a:normAutofit/>
          </a:bodyPr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DB0F-C4BC-410D-B9DD-4FCE86F61EEE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AA077-D0F0-45D9-9C7D-0A62DDF54B7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9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6D0AF7-E4E2-42A3-AD30-2987256FF990}" type="datetimeFigureOut">
              <a:rPr lang="ja-JP" altLang="en-US"/>
              <a:pPr>
                <a:defRPr/>
              </a:pPr>
              <a:t>2023/4/13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9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9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9356F07-04F1-46A7-A94F-A88CB9202D3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188913" indent="-188913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563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388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213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5"/>
          <p:cNvSpPr txBox="1">
            <a:spLocks noChangeArrowheads="1"/>
          </p:cNvSpPr>
          <p:nvPr/>
        </p:nvSpPr>
        <p:spPr bwMode="auto">
          <a:xfrm>
            <a:off x="173038" y="93663"/>
            <a:ext cx="3530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00">
                <a:latin typeface="Calibri" pitchFamily="34" charset="0"/>
              </a:rPr>
              <a:t>◎ご注文の際は、下記の専用申込用紙をご利用ください。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18969" y="525232"/>
            <a:ext cx="31251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ln>
                  <a:solidFill>
                    <a:schemeClr val="tx1"/>
                  </a:solidFill>
                </a:ln>
                <a:latin typeface="+mn-ea"/>
                <a:ea typeface="+mn-ea"/>
              </a:rPr>
              <a:t>FAX</a:t>
            </a:r>
            <a:r>
              <a:rPr lang="ja-JP" altLang="en-US" sz="2000" dirty="0">
                <a:ln>
                  <a:solidFill>
                    <a:schemeClr val="tx1"/>
                  </a:solidFill>
                </a:ln>
                <a:latin typeface="+mn-ea"/>
                <a:ea typeface="+mn-ea"/>
              </a:rPr>
              <a:t>専用申込用紙</a:t>
            </a:r>
          </a:p>
        </p:txBody>
      </p:sp>
      <p:sp>
        <p:nvSpPr>
          <p:cNvPr id="8" name="上矢印 7"/>
          <p:cNvSpPr/>
          <p:nvPr/>
        </p:nvSpPr>
        <p:spPr>
          <a:xfrm>
            <a:off x="3725863" y="185738"/>
            <a:ext cx="519112" cy="39846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57852" y="102581"/>
            <a:ext cx="312516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ln>
                  <a:solidFill>
                    <a:schemeClr val="tx1"/>
                  </a:solidFill>
                </a:ln>
                <a:latin typeface="+mn-ea"/>
                <a:ea typeface="+mn-ea"/>
              </a:rPr>
              <a:t>FAX</a:t>
            </a:r>
            <a:r>
              <a:rPr lang="ja-JP" altLang="en-US" dirty="0">
                <a:ln>
                  <a:solidFill>
                    <a:schemeClr val="tx1"/>
                  </a:solidFill>
                </a:ln>
                <a:latin typeface="+mn-ea"/>
                <a:ea typeface="+mn-ea"/>
              </a:rPr>
              <a:t>送信方向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18163" y="179388"/>
            <a:ext cx="20828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+mn-lt"/>
                <a:ea typeface="+mn-ea"/>
              </a:rPr>
              <a:t>（この方向で送信してください。）</a:t>
            </a:r>
            <a:endParaRPr lang="ja-JP" altLang="en-US" sz="1100" dirty="0">
              <a:latin typeface="+mn-lt"/>
              <a:ea typeface="+mn-ea"/>
            </a:endParaRPr>
          </a:p>
        </p:txBody>
      </p:sp>
      <p:sp>
        <p:nvSpPr>
          <p:cNvPr id="13318" name="テキスト ボックス 10"/>
          <p:cNvSpPr txBox="1">
            <a:spLocks noChangeArrowheads="1"/>
          </p:cNvSpPr>
          <p:nvPr/>
        </p:nvSpPr>
        <p:spPr bwMode="auto">
          <a:xfrm>
            <a:off x="5186363" y="963613"/>
            <a:ext cx="25003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000">
                <a:latin typeface="Calibri" pitchFamily="34" charset="0"/>
              </a:rPr>
              <a:t>※</a:t>
            </a:r>
            <a:r>
              <a:rPr lang="ja-JP" altLang="en-US" sz="1000">
                <a:latin typeface="Calibri" pitchFamily="34" charset="0"/>
              </a:rPr>
              <a:t>黒のボールペン等でご記入ください。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3213" y="1023938"/>
            <a:ext cx="1817687" cy="369887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■お申し込み者</a:t>
            </a:r>
          </a:p>
        </p:txBody>
      </p:sp>
      <p:sp>
        <p:nvSpPr>
          <p:cNvPr id="13320" name="テキスト ボックス 12"/>
          <p:cNvSpPr txBox="1">
            <a:spLocks noChangeArrowheads="1"/>
          </p:cNvSpPr>
          <p:nvPr/>
        </p:nvSpPr>
        <p:spPr bwMode="auto">
          <a:xfrm>
            <a:off x="3790950" y="1274763"/>
            <a:ext cx="34829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100">
                <a:latin typeface="Calibri" pitchFamily="34" charset="0"/>
              </a:rPr>
              <a:t>※</a:t>
            </a:r>
            <a:r>
              <a:rPr lang="ja-JP" altLang="en-US" sz="1100">
                <a:latin typeface="Calibri" pitchFamily="34" charset="0"/>
              </a:rPr>
              <a:t>必ずご住所・電話番号・生年月日をご記入ください。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03213" y="1517650"/>
          <a:ext cx="6689725" cy="2090738"/>
        </p:xfrm>
        <a:graphic>
          <a:graphicData uri="http://schemas.openxmlformats.org/drawingml/2006/table">
            <a:tbl>
              <a:tblPr/>
              <a:tblGrid>
                <a:gridCol w="771891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  <a:gridCol w="257297"/>
              </a:tblGrid>
              <a:tr h="25019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フリガナ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電話番号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－　　　　　　　　－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01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ご本人様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01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ＦＡＸ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番号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－　　　　　　　　－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01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86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Ｔ　・　Ｓ　・　Ｈ　　　　　　年　　　　　月　　　　　日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携帯番号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－　　　　　　　　－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01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ご住所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〒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（マンション・アパート名まで必ずご記入ください。）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01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03213" y="3735388"/>
            <a:ext cx="1598612" cy="369887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■窓枠サイズ</a:t>
            </a:r>
          </a:p>
        </p:txBody>
      </p:sp>
      <p:sp>
        <p:nvSpPr>
          <p:cNvPr id="13440" name="テキスト ボックス 16"/>
          <p:cNvSpPr txBox="1">
            <a:spLocks noChangeArrowheads="1"/>
          </p:cNvSpPr>
          <p:nvPr/>
        </p:nvSpPr>
        <p:spPr bwMode="auto">
          <a:xfrm>
            <a:off x="284163" y="4260850"/>
            <a:ext cx="6249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u="sng">
                <a:latin typeface="Calibri" pitchFamily="34" charset="0"/>
              </a:rPr>
              <a:t>たて</a:t>
            </a:r>
            <a:r>
              <a:rPr lang="ja-JP" altLang="en-US" sz="1400" u="sng">
                <a:latin typeface="Calibri" pitchFamily="34" charset="0"/>
              </a:rPr>
              <a:t>（内寸）</a:t>
            </a:r>
            <a:r>
              <a:rPr lang="ja-JP" altLang="en-US" u="sng">
                <a:latin typeface="Calibri" pitchFamily="34" charset="0"/>
              </a:rPr>
              <a:t>　　　　ｃｍ　</a:t>
            </a:r>
            <a:r>
              <a:rPr lang="en-US" altLang="ja-JP" u="sng">
                <a:latin typeface="Calibri" pitchFamily="34" charset="0"/>
              </a:rPr>
              <a:t>:  </a:t>
            </a:r>
            <a:r>
              <a:rPr lang="ja-JP" altLang="en-US" u="sng">
                <a:latin typeface="Calibri" pitchFamily="34" charset="0"/>
              </a:rPr>
              <a:t>よこ</a:t>
            </a:r>
            <a:r>
              <a:rPr lang="ja-JP" altLang="en-US" sz="1400" u="sng">
                <a:solidFill>
                  <a:srgbClr val="000000"/>
                </a:solidFill>
                <a:latin typeface="Calibri" pitchFamily="34" charset="0"/>
              </a:rPr>
              <a:t>（内寸） </a:t>
            </a:r>
            <a:r>
              <a:rPr lang="ja-JP" altLang="en-US" u="sng">
                <a:latin typeface="Calibri" pitchFamily="34" charset="0"/>
              </a:rPr>
              <a:t>　　　 　ｃｍ  </a:t>
            </a:r>
            <a:r>
              <a:rPr lang="en-US" altLang="ja-JP" u="sng">
                <a:latin typeface="Calibri" pitchFamily="34" charset="0"/>
              </a:rPr>
              <a:t>:  </a:t>
            </a:r>
            <a:r>
              <a:rPr lang="ja-JP" altLang="en-US" u="sng">
                <a:latin typeface="Calibri" pitchFamily="34" charset="0"/>
              </a:rPr>
              <a:t>奥行き　　　  ｃｍ</a:t>
            </a:r>
          </a:p>
        </p:txBody>
      </p:sp>
      <p:grpSp>
        <p:nvGrpSpPr>
          <p:cNvPr id="13441" name="グループ化 31"/>
          <p:cNvGrpSpPr>
            <a:grpSpLocks/>
          </p:cNvGrpSpPr>
          <p:nvPr/>
        </p:nvGrpSpPr>
        <p:grpSpPr bwMode="auto">
          <a:xfrm>
            <a:off x="303213" y="4670425"/>
            <a:ext cx="6424612" cy="369888"/>
            <a:chOff x="303363" y="4998530"/>
            <a:chExt cx="6424705" cy="369332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303363" y="4998530"/>
              <a:ext cx="2667039" cy="369332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■お申し込み商品タイプ</a:t>
              </a:r>
            </a:p>
          </p:txBody>
        </p:sp>
        <p:sp>
          <p:nvSpPr>
            <p:cNvPr id="13697" name="テキスト ボックス 17"/>
            <p:cNvSpPr txBox="1">
              <a:spLocks noChangeArrowheads="1"/>
            </p:cNvSpPr>
            <p:nvPr/>
          </p:nvSpPr>
          <p:spPr bwMode="auto">
            <a:xfrm>
              <a:off x="3155351" y="5088447"/>
              <a:ext cx="3572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100">
                  <a:latin typeface="Calibri" pitchFamily="34" charset="0"/>
                </a:rPr>
                <a:t>※</a:t>
              </a:r>
              <a:r>
                <a:rPr lang="ja-JP" altLang="en-US" sz="1100">
                  <a:latin typeface="Calibri" pitchFamily="34" charset="0"/>
                </a:rPr>
                <a:t>該当する商品のチェック欄に○をつけてください。</a:t>
              </a:r>
            </a:p>
          </p:txBody>
        </p:sp>
      </p:grpSp>
      <p:grpSp>
        <p:nvGrpSpPr>
          <p:cNvPr id="13442" name="グループ化 32"/>
          <p:cNvGrpSpPr>
            <a:grpSpLocks/>
          </p:cNvGrpSpPr>
          <p:nvPr/>
        </p:nvGrpSpPr>
        <p:grpSpPr bwMode="auto">
          <a:xfrm>
            <a:off x="185738" y="5038725"/>
            <a:ext cx="6951662" cy="446088"/>
            <a:chOff x="195320" y="5405063"/>
            <a:chExt cx="6951647" cy="446111"/>
          </a:xfrm>
        </p:grpSpPr>
        <p:sp>
          <p:nvSpPr>
            <p:cNvPr id="13694" name="テキスト ボックス 18"/>
            <p:cNvSpPr txBox="1">
              <a:spLocks noChangeArrowheads="1"/>
            </p:cNvSpPr>
            <p:nvPr/>
          </p:nvSpPr>
          <p:spPr bwMode="auto">
            <a:xfrm>
              <a:off x="195320" y="5422526"/>
              <a:ext cx="3529005" cy="428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100">
                  <a:latin typeface="Calibri" pitchFamily="34" charset="0"/>
                </a:rPr>
                <a:t>★ シングルタイプ：窓枠のヨコサイズ～</a:t>
              </a:r>
              <a:r>
                <a:rPr lang="en-US" altLang="ja-JP" sz="1100">
                  <a:latin typeface="Calibri" pitchFamily="34" charset="0"/>
                </a:rPr>
                <a:t>110cm</a:t>
              </a:r>
              <a:r>
                <a:rPr lang="ja-JP" altLang="en-US" sz="1100">
                  <a:latin typeface="Calibri" pitchFamily="34" charset="0"/>
                </a:rPr>
                <a:t>まで</a:t>
              </a:r>
            </a:p>
            <a:p>
              <a:r>
                <a:rPr lang="ja-JP" altLang="en-US" sz="1100">
                  <a:latin typeface="Calibri" pitchFamily="34" charset="0"/>
                </a:rPr>
                <a:t>                                               タテサイズ～</a:t>
              </a:r>
              <a:r>
                <a:rPr lang="en-US" altLang="ja-JP" sz="1100">
                  <a:latin typeface="Calibri" pitchFamily="34" charset="0"/>
                </a:rPr>
                <a:t>124c</a:t>
              </a:r>
              <a:r>
                <a:rPr lang="ja-JP" altLang="en-US" sz="1100">
                  <a:latin typeface="Calibri" pitchFamily="34" charset="0"/>
                </a:rPr>
                <a:t>ｍまで</a:t>
              </a:r>
            </a:p>
          </p:txBody>
        </p:sp>
        <p:sp>
          <p:nvSpPr>
            <p:cNvPr id="13695" name="テキスト ボックス 19"/>
            <p:cNvSpPr txBox="1">
              <a:spLocks noChangeArrowheads="1"/>
            </p:cNvSpPr>
            <p:nvPr/>
          </p:nvSpPr>
          <p:spPr bwMode="auto">
            <a:xfrm>
              <a:off x="3490963" y="5405063"/>
              <a:ext cx="3656004" cy="428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100">
                  <a:latin typeface="Calibri" pitchFamily="34" charset="0"/>
                </a:rPr>
                <a:t>★ ダブルタイプ：窓枠のヨコサイズ</a:t>
              </a:r>
              <a:r>
                <a:rPr lang="en-US" altLang="ja-JP" sz="1100">
                  <a:latin typeface="Calibri" pitchFamily="34" charset="0"/>
                </a:rPr>
                <a:t>110</a:t>
              </a:r>
              <a:r>
                <a:rPr lang="ja-JP" altLang="en-US" sz="1100">
                  <a:latin typeface="Calibri" pitchFamily="34" charset="0"/>
                </a:rPr>
                <a:t>～</a:t>
              </a:r>
              <a:r>
                <a:rPr lang="en-US" altLang="ja-JP" sz="1100">
                  <a:latin typeface="Calibri" pitchFamily="34" charset="0"/>
                </a:rPr>
                <a:t>248cm</a:t>
              </a:r>
              <a:r>
                <a:rPr lang="ja-JP" altLang="en-US" sz="1100">
                  <a:latin typeface="Calibri" pitchFamily="34" charset="0"/>
                </a:rPr>
                <a:t>まで</a:t>
              </a:r>
            </a:p>
            <a:p>
              <a:r>
                <a:rPr lang="ja-JP" altLang="en-US" sz="1100">
                  <a:latin typeface="Calibri" pitchFamily="34" charset="0"/>
                </a:rPr>
                <a:t>　　　　　　　　　　　　　　　タテサイズ　　～</a:t>
              </a:r>
              <a:r>
                <a:rPr lang="en-US" altLang="ja-JP" sz="1100">
                  <a:latin typeface="Calibri" pitchFamily="34" charset="0"/>
                </a:rPr>
                <a:t>124cm</a:t>
              </a:r>
              <a:r>
                <a:rPr lang="ja-JP" altLang="en-US" sz="1100">
                  <a:latin typeface="Calibri" pitchFamily="34" charset="0"/>
                </a:rPr>
                <a:t>まで</a:t>
              </a:r>
            </a:p>
          </p:txBody>
        </p:sp>
      </p:grpSp>
      <p:grpSp>
        <p:nvGrpSpPr>
          <p:cNvPr id="13443" name="グループ化 30"/>
          <p:cNvGrpSpPr>
            <a:grpSpLocks/>
          </p:cNvGrpSpPr>
          <p:nvPr/>
        </p:nvGrpSpPr>
        <p:grpSpPr bwMode="auto">
          <a:xfrm>
            <a:off x="1998663" y="3656013"/>
            <a:ext cx="6399212" cy="649287"/>
            <a:chOff x="1938277" y="3949630"/>
            <a:chExt cx="6399740" cy="648203"/>
          </a:xfrm>
        </p:grpSpPr>
        <p:sp>
          <p:nvSpPr>
            <p:cNvPr id="13692" name="テキスト ボックス 14"/>
            <p:cNvSpPr txBox="1">
              <a:spLocks noChangeArrowheads="1"/>
            </p:cNvSpPr>
            <p:nvPr/>
          </p:nvSpPr>
          <p:spPr bwMode="auto">
            <a:xfrm>
              <a:off x="1938277" y="3949630"/>
              <a:ext cx="3572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100">
                  <a:latin typeface="Calibri" pitchFamily="34" charset="0"/>
                </a:rPr>
                <a:t>※</a:t>
              </a:r>
              <a:r>
                <a:rPr lang="ja-JP" altLang="en-US" sz="1100">
                  <a:latin typeface="Calibri" pitchFamily="34" charset="0"/>
                </a:rPr>
                <a:t>窓枠の内側の寸法を記入してください。</a:t>
              </a:r>
            </a:p>
          </p:txBody>
        </p:sp>
        <p:sp>
          <p:nvSpPr>
            <p:cNvPr id="13693" name="テキスト ボックス 20"/>
            <p:cNvSpPr txBox="1">
              <a:spLocks noChangeArrowheads="1"/>
            </p:cNvSpPr>
            <p:nvPr/>
          </p:nvSpPr>
          <p:spPr bwMode="auto">
            <a:xfrm>
              <a:off x="1938277" y="4169924"/>
              <a:ext cx="6399740" cy="427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100">
                  <a:latin typeface="Calibri" pitchFamily="34" charset="0"/>
                </a:rPr>
                <a:t>※</a:t>
              </a:r>
              <a:r>
                <a:rPr lang="ja-JP" altLang="en-US" sz="1100">
                  <a:latin typeface="Calibri" pitchFamily="34" charset="0"/>
                </a:rPr>
                <a:t>お取り付けできる窓枠のサイズは、たて：</a:t>
              </a:r>
              <a:r>
                <a:rPr lang="en-US" altLang="ja-JP" sz="1100">
                  <a:latin typeface="Calibri" pitchFamily="34" charset="0"/>
                </a:rPr>
                <a:t>124</a:t>
              </a:r>
              <a:r>
                <a:rPr lang="ja-JP" altLang="en-US" sz="1100">
                  <a:latin typeface="Calibri" pitchFamily="34" charset="0"/>
                </a:rPr>
                <a:t>ｃｍまで　よこ：</a:t>
              </a:r>
              <a:r>
                <a:rPr lang="en-US" altLang="ja-JP" sz="1100">
                  <a:latin typeface="Calibri" pitchFamily="34" charset="0"/>
                </a:rPr>
                <a:t>248</a:t>
              </a:r>
              <a:r>
                <a:rPr lang="ja-JP" altLang="en-US" sz="1100">
                  <a:latin typeface="Calibri" pitchFamily="34" charset="0"/>
                </a:rPr>
                <a:t>ｃｍまでとなります。</a:t>
              </a:r>
            </a:p>
            <a:p>
              <a:r>
                <a:rPr lang="en-US" altLang="ja-JP" sz="1100">
                  <a:latin typeface="Calibri" pitchFamily="34" charset="0"/>
                </a:rPr>
                <a:t>※</a:t>
              </a:r>
              <a:r>
                <a:rPr lang="ja-JP" altLang="en-US" sz="1100">
                  <a:latin typeface="Calibri" pitchFamily="34" charset="0"/>
                </a:rPr>
                <a:t>ご注文後事前に既設の窓枠サイズをご確認させて頂きます。</a:t>
              </a:r>
            </a:p>
          </p:txBody>
        </p:sp>
      </p:grpSp>
      <p:graphicFrame>
        <p:nvGraphicFramePr>
          <p:cNvPr id="13699" name="Group 387"/>
          <p:cNvGraphicFramePr>
            <a:graphicFrameLocks noGrp="1"/>
          </p:cNvGraphicFramePr>
          <p:nvPr/>
        </p:nvGraphicFramePr>
        <p:xfrm>
          <a:off x="284163" y="5399088"/>
          <a:ext cx="6369050" cy="2716212"/>
        </p:xfrm>
        <a:graphic>
          <a:graphicData uri="http://schemas.openxmlformats.org/drawingml/2006/table">
            <a:tbl>
              <a:tblPr/>
              <a:tblGrid>
                <a:gridCol w="222250"/>
                <a:gridCol w="304800"/>
                <a:gridCol w="193675"/>
                <a:gridCol w="107950"/>
                <a:gridCol w="274637"/>
                <a:gridCol w="282575"/>
                <a:gridCol w="898525"/>
                <a:gridCol w="274638"/>
                <a:gridCol w="274637"/>
                <a:gridCol w="274638"/>
                <a:gridCol w="223837"/>
                <a:gridCol w="295275"/>
                <a:gridCol w="201613"/>
                <a:gridCol w="274637"/>
                <a:gridCol w="276225"/>
                <a:gridCol w="274638"/>
                <a:gridCol w="222250"/>
                <a:gridCol w="222250"/>
                <a:gridCol w="223837"/>
                <a:gridCol w="222250"/>
                <a:gridCol w="274638"/>
                <a:gridCol w="274637"/>
                <a:gridCol w="274638"/>
              </a:tblGrid>
              <a:tr h="2778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チェック欄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シングルタイプ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チェック欄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ダブルタイプ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8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ペット脱走防止なし</a:t>
                      </a:r>
                      <a:b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</a:b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￥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35,200</a:t>
                      </a: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（税込）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1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ペット脱走防止なし</a:t>
                      </a:r>
                      <a:b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</a:b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￥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61,600</a:t>
                      </a: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（税込）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78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チェック欄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シングルタイプ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チェック欄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ダブルタイプ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8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ペット脱走防止つき</a:t>
                      </a:r>
                      <a:b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</a:b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￥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38,500</a:t>
                      </a: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（税込）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1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ペット脱走防止つき</a:t>
                      </a:r>
                      <a:b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</a:b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￥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65,000</a:t>
                      </a: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（税込）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0825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●支払方法　下記のいずれかに○印をお願いします。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①  お振込み（名古屋銀行）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②  ヤマト代引き：現金</a:t>
                      </a:r>
                      <a:r>
                        <a:rPr kumimoji="0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(</a:t>
                      </a:r>
                      <a:r>
                        <a:rPr kumimoji="0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別途手数料が掛かります</a:t>
                      </a:r>
                      <a:r>
                        <a:rPr kumimoji="0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)</a:t>
                      </a:r>
                      <a:endParaRPr kumimoji="0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③  ヤマト代引き：クレジットカード</a:t>
                      </a:r>
                      <a:r>
                        <a:rPr kumimoji="0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(</a:t>
                      </a:r>
                      <a:r>
                        <a:rPr kumimoji="0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別途手数料が掛かります</a:t>
                      </a:r>
                      <a:r>
                        <a:rPr kumimoji="0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)</a:t>
                      </a:r>
                      <a:r>
                        <a:rPr kumimoji="0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525" marR="7525" marT="7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69" name="テキスト ボックス 27"/>
          <p:cNvSpPr txBox="1">
            <a:spLocks noChangeArrowheads="1"/>
          </p:cNvSpPr>
          <p:nvPr/>
        </p:nvSpPr>
        <p:spPr bwMode="auto">
          <a:xfrm>
            <a:off x="3595688" y="6991350"/>
            <a:ext cx="35290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00">
                <a:latin typeface="Calibri" pitchFamily="34" charset="0"/>
              </a:rPr>
              <a:t>「①お振込み」をお選びの場合は</a:t>
            </a:r>
            <a:endParaRPr lang="en-US" altLang="ja-JP" sz="1100">
              <a:latin typeface="Calibri" pitchFamily="34" charset="0"/>
            </a:endParaRPr>
          </a:p>
          <a:p>
            <a:r>
              <a:rPr lang="ja-JP" altLang="en-US" sz="1100">
                <a:latin typeface="Calibri" pitchFamily="34" charset="0"/>
              </a:rPr>
              <a:t>お振込先などを折り返しご連絡さしあげます。</a:t>
            </a:r>
            <a:endParaRPr lang="en-US" altLang="ja-JP" sz="1100">
              <a:latin typeface="Calibri" pitchFamily="34" charset="0"/>
            </a:endParaRPr>
          </a:p>
          <a:p>
            <a:r>
              <a:rPr lang="ja-JP" altLang="en-US" sz="1100">
                <a:latin typeface="Calibri" pitchFamily="34" charset="0"/>
              </a:rPr>
              <a:t>（平日９：００～１８：００）</a:t>
            </a:r>
            <a:endParaRPr lang="en-US" altLang="ja-JP" sz="1100">
              <a:latin typeface="Calibri" pitchFamily="34" charset="0"/>
            </a:endParaRPr>
          </a:p>
          <a:p>
            <a:endParaRPr lang="en-US" altLang="ja-JP" sz="1100">
              <a:latin typeface="Calibri" pitchFamily="34" charset="0"/>
            </a:endParaRPr>
          </a:p>
          <a:p>
            <a:r>
              <a:rPr lang="ja-JP" altLang="en-US" sz="1100">
                <a:latin typeface="Calibri" pitchFamily="34" charset="0"/>
              </a:rPr>
              <a:t>「②③代引き」をお選びの場合は、到着時に商品と</a:t>
            </a:r>
            <a:endParaRPr lang="en-US" altLang="ja-JP" sz="1100">
              <a:latin typeface="Calibri" pitchFamily="34" charset="0"/>
            </a:endParaRPr>
          </a:p>
          <a:p>
            <a:r>
              <a:rPr lang="ja-JP" altLang="en-US" sz="1100">
                <a:latin typeface="Calibri" pitchFamily="34" charset="0"/>
              </a:rPr>
              <a:t>引き換えにクロネコヤマトにお支払いください。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4163" y="8069263"/>
            <a:ext cx="1350962" cy="369887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■お届け先</a:t>
            </a:r>
          </a:p>
        </p:txBody>
      </p:sp>
      <p:graphicFrame>
        <p:nvGraphicFramePr>
          <p:cNvPr id="30" name="表 29"/>
          <p:cNvGraphicFramePr>
            <a:graphicFrameLocks noGrp="1"/>
          </p:cNvGraphicFramePr>
          <p:nvPr/>
        </p:nvGraphicFramePr>
        <p:xfrm>
          <a:off x="284163" y="8550275"/>
          <a:ext cx="6521450" cy="1225550"/>
        </p:xfrm>
        <a:graphic>
          <a:graphicData uri="http://schemas.openxmlformats.org/drawingml/2006/table">
            <a:tbl>
              <a:tblPr/>
              <a:tblGrid>
                <a:gridCol w="75247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</a:tblGrid>
              <a:tr h="165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フリガナ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電話番号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－　　　　　　　　－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58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お名前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5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携帯番号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－　　　　　　　　－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5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58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ご住所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〒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（マンション・アパート名まで必ずご記入ください。）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5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25" marR="7525" marT="7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正方形/長方形 33"/>
          <p:cNvSpPr/>
          <p:nvPr/>
        </p:nvSpPr>
        <p:spPr>
          <a:xfrm>
            <a:off x="3348038" y="9942513"/>
            <a:ext cx="3678237" cy="522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spc="-5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2800" spc="-5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spc="-5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052-651-5093</a:t>
            </a:r>
          </a:p>
        </p:txBody>
      </p:sp>
      <p:grpSp>
        <p:nvGrpSpPr>
          <p:cNvPr id="13685" name="グループ化 36"/>
          <p:cNvGrpSpPr>
            <a:grpSpLocks/>
          </p:cNvGrpSpPr>
          <p:nvPr/>
        </p:nvGrpSpPr>
        <p:grpSpPr bwMode="auto">
          <a:xfrm>
            <a:off x="257175" y="354013"/>
            <a:ext cx="2111375" cy="569912"/>
            <a:chOff x="-64217" y="9977925"/>
            <a:chExt cx="2109873" cy="569135"/>
          </a:xfrm>
        </p:grpSpPr>
        <p:sp>
          <p:nvSpPr>
            <p:cNvPr id="35" name="正方形/長方形 34"/>
            <p:cNvSpPr/>
            <p:nvPr/>
          </p:nvSpPr>
          <p:spPr>
            <a:xfrm>
              <a:off x="146771" y="9977925"/>
              <a:ext cx="983550" cy="288531"/>
            </a:xfrm>
            <a:prstGeom prst="rect">
              <a:avLst/>
            </a:prstGeom>
          </p:spPr>
          <p:txBody>
            <a:bodyPr wrap="none" lIns="36000" tIns="36000" rIns="36000" bIns="36000" anchor="ctr" anchorCtr="1">
              <a:spAutoFit/>
            </a:bodyPr>
            <a:lstStyle/>
            <a:p>
              <a:pPr algn="ctr" eaLnBrk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spc="120" dirty="0">
                  <a:solidFill>
                    <a:srgbClr val="016834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GOEMON</a:t>
              </a:r>
              <a:endParaRPr lang="ja-JP" altLang="en-US" sz="1400" spc="120" dirty="0">
                <a:solidFill>
                  <a:srgbClr val="016834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-64217" y="10177677"/>
              <a:ext cx="2109873" cy="3693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pc="120" dirty="0">
                  <a:solidFill>
                    <a:srgbClr val="016834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「護衛門シリーズ」 </a:t>
              </a:r>
              <a:endParaRPr lang="ja-JP" altLang="en-US" dirty="0">
                <a:latin typeface="+mn-lt"/>
                <a:ea typeface="+mn-ea"/>
              </a:endParaRPr>
            </a:p>
          </p:txBody>
        </p:sp>
      </p:grpSp>
      <p:sp>
        <p:nvSpPr>
          <p:cNvPr id="39" name="角丸四角形 38"/>
          <p:cNvSpPr/>
          <p:nvPr/>
        </p:nvSpPr>
        <p:spPr>
          <a:xfrm>
            <a:off x="8099425" y="2968625"/>
            <a:ext cx="3238500" cy="585788"/>
          </a:xfrm>
          <a:prstGeom prst="roundRect">
            <a:avLst>
              <a:gd name="adj" fmla="val 216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687" name="テキスト ボックス 39"/>
          <p:cNvSpPr txBox="1">
            <a:spLocks noChangeArrowheads="1"/>
          </p:cNvSpPr>
          <p:nvPr/>
        </p:nvSpPr>
        <p:spPr bwMode="auto">
          <a:xfrm flipH="1">
            <a:off x="2278063" y="469900"/>
            <a:ext cx="3025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1">
                <a:latin typeface="Calibri" pitchFamily="34" charset="0"/>
              </a:rPr>
              <a:t>転落防止ガード</a:t>
            </a:r>
            <a:endParaRPr lang="en-US" altLang="ja-JP" sz="3200" b="1">
              <a:latin typeface="Calibri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84163" y="9804400"/>
            <a:ext cx="3008312" cy="822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pc="9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有限会社</a:t>
            </a:r>
            <a:r>
              <a:rPr lang="ja-JP" altLang="en-US" sz="2000" spc="9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グローバル</a:t>
            </a:r>
            <a:endParaRPr lang="en-US" altLang="ja-JP" sz="2000" spc="90" dirty="0">
              <a:solidFill>
                <a:srgbClr val="00683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spc="-5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en-US" altLang="ja-JP" sz="1400" spc="-50" dirty="0" err="1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</a:t>
            </a:r>
            <a:r>
              <a:rPr lang="ja-JP" altLang="en-US" sz="1400" spc="-5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400" spc="-5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052-661-0833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spc="-5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mail</a:t>
            </a:r>
            <a:r>
              <a:rPr lang="ja-JP" altLang="en-US" sz="1400" spc="-5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400" spc="-50" dirty="0">
                <a:solidFill>
                  <a:srgbClr val="00683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goemon@global-sekkei.jp</a:t>
            </a:r>
            <a:endParaRPr lang="ja-JP" altLang="en-US" sz="1400" spc="-50" dirty="0">
              <a:solidFill>
                <a:srgbClr val="00683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689" name="テキスト ボックス 40"/>
          <p:cNvSpPr txBox="1">
            <a:spLocks noChangeArrowheads="1"/>
          </p:cNvSpPr>
          <p:nvPr/>
        </p:nvSpPr>
        <p:spPr bwMode="auto">
          <a:xfrm>
            <a:off x="1674813" y="8166100"/>
            <a:ext cx="46466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100">
                <a:latin typeface="Calibri" pitchFamily="34" charset="0"/>
              </a:rPr>
              <a:t>※</a:t>
            </a:r>
            <a:r>
              <a:rPr lang="ja-JP" altLang="en-US" sz="1100">
                <a:latin typeface="Calibri" pitchFamily="34" charset="0"/>
              </a:rPr>
              <a:t>ご住所とお届け先が異なる場合のみ、以下にご記入ください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661</Words>
  <Application>Microsoft Office PowerPoint</Application>
  <PresentationFormat>ユーザー設定</PresentationFormat>
  <Paragraphs>214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Calibri Light</vt:lpstr>
      <vt:lpstr>Calibri</vt:lpstr>
      <vt:lpstr>HGP創英角ｺﾞｼｯｸUB</vt:lpstr>
      <vt:lpstr>Arial Unicode MS</vt:lpstr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有限会社グローバル</dc:creator>
  <cp:lastModifiedBy> </cp:lastModifiedBy>
  <cp:revision>40</cp:revision>
  <cp:lastPrinted>2019-09-02T01:12:08Z</cp:lastPrinted>
  <dcterms:created xsi:type="dcterms:W3CDTF">2019-08-02T23:38:00Z</dcterms:created>
  <dcterms:modified xsi:type="dcterms:W3CDTF">2023-04-13T02:52:57Z</dcterms:modified>
</cp:coreProperties>
</file>